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9"/>
  </p:notesMasterIdLst>
  <p:sldIdLst>
    <p:sldId id="256" r:id="rId2"/>
    <p:sldId id="257" r:id="rId3"/>
    <p:sldId id="266" r:id="rId4"/>
    <p:sldId id="316" r:id="rId5"/>
    <p:sldId id="315" r:id="rId6"/>
    <p:sldId id="299" r:id="rId7"/>
    <p:sldId id="258" r:id="rId8"/>
    <p:sldId id="311" r:id="rId9"/>
    <p:sldId id="259" r:id="rId10"/>
    <p:sldId id="300" r:id="rId11"/>
    <p:sldId id="272" r:id="rId12"/>
    <p:sldId id="318" r:id="rId13"/>
    <p:sldId id="276" r:id="rId14"/>
    <p:sldId id="321" r:id="rId15"/>
    <p:sldId id="322" r:id="rId16"/>
    <p:sldId id="323" r:id="rId17"/>
    <p:sldId id="317" r:id="rId18"/>
    <p:sldId id="324" r:id="rId19"/>
    <p:sldId id="325" r:id="rId20"/>
    <p:sldId id="305" r:id="rId21"/>
    <p:sldId id="319" r:id="rId22"/>
    <p:sldId id="320" r:id="rId23"/>
    <p:sldId id="314" r:id="rId24"/>
    <p:sldId id="306" r:id="rId25"/>
    <p:sldId id="295" r:id="rId26"/>
    <p:sldId id="307" r:id="rId27"/>
    <p:sldId id="297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56" autoAdjust="0"/>
    <p:restoredTop sz="91203" autoAdjust="0"/>
  </p:normalViewPr>
  <p:slideViewPr>
    <p:cSldViewPr>
      <p:cViewPr varScale="1">
        <p:scale>
          <a:sx n="64" d="100"/>
          <a:sy n="64" d="100"/>
        </p:scale>
        <p:origin x="10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3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168010392336564E-2"/>
          <c:y val="2.6899181357659071E-3"/>
          <c:w val="0.94293934660854672"/>
          <c:h val="0.85022359033409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'[Tarefa Semana 13. Planilha de Coleta de Dados Final. Gabriel.xls]Indicadores'!$C$5</c:f>
              <c:strCache>
                <c:ptCount val="1"/>
                <c:pt idx="0">
                  <c:v>Proporção de gestantes cadastradas no Programa de Pré-Natal e Puerpério.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2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'[Tarefa Semana 13. Planilha de Coleta de Dados Final. Gabriel.xls]Indicadores'!$D$4:$F$4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'[Tarefa Semana 13. Planilha de Coleta de Dados Final. Gabriel.xls]Indicadores'!$D$5:$F$5</c:f>
              <c:numCache>
                <c:formatCode>0.0%</c:formatCode>
                <c:ptCount val="3"/>
                <c:pt idx="0">
                  <c:v>0.5</c:v>
                </c:pt>
                <c:pt idx="1">
                  <c:v>0.58333333333333337</c:v>
                </c:pt>
                <c:pt idx="2">
                  <c:v>0.86111111111111116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41207440"/>
        <c:axId val="341209072"/>
      </c:barChart>
      <c:catAx>
        <c:axId val="34120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1209072"/>
        <c:crosses val="autoZero"/>
        <c:auto val="1"/>
        <c:lblAlgn val="ctr"/>
        <c:lblOffset val="100"/>
        <c:noMultiLvlLbl val="0"/>
      </c:catAx>
      <c:valAx>
        <c:axId val="341209072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3412074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'[Tarefa Semana 13. Planilha de Coleta de Dados Final. Gabriel.xls]Indicadores'!$C$11</c:f>
              <c:strCache>
                <c:ptCount val="1"/>
                <c:pt idx="0">
                  <c:v>Proporção de gestantes com ingresso no primeiro trimestre de gestação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2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'[Tarefa Semana 13. Planilha de Coleta de Dados Final. Gabriel.xls]Indicadores'!$D$10:$F$10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'[Tarefa Semana 13. Planilha de Coleta de Dados Final. Gabriel.xls]Indicadores'!$D$11:$F$11</c:f>
              <c:numCache>
                <c:formatCode>0.0%</c:formatCode>
                <c:ptCount val="3"/>
                <c:pt idx="0">
                  <c:v>0.66666666666666663</c:v>
                </c:pt>
                <c:pt idx="1">
                  <c:v>0.7142857142857143</c:v>
                </c:pt>
                <c:pt idx="2">
                  <c:v>0.83870967741935487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41206352"/>
        <c:axId val="341207984"/>
      </c:barChart>
      <c:catAx>
        <c:axId val="34120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1207984"/>
        <c:crosses val="autoZero"/>
        <c:auto val="1"/>
        <c:lblAlgn val="ctr"/>
        <c:lblOffset val="100"/>
        <c:noMultiLvlLbl val="0"/>
      </c:catAx>
      <c:valAx>
        <c:axId val="341207984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3412063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'[Tarefa Semana 13. Planilha de Coleta de Dados Final. Gabriel.xls]Indicadores'!$C$51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2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'[Tarefa Semana 13. Planilha de Coleta de Dados Final. Gabriel.xls]Indicadores'!$D$50:$F$50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'[Tarefa Semana 13. Planilha de Coleta de Dados Final. Gabriel.xls]Indicadores'!$D$51:$F$51</c:f>
              <c:numCache>
                <c:formatCode>0.0%</c:formatCode>
                <c:ptCount val="3"/>
                <c:pt idx="0">
                  <c:v>0</c:v>
                </c:pt>
                <c:pt idx="1">
                  <c:v>9.5238095238095233E-2</c:v>
                </c:pt>
                <c:pt idx="2">
                  <c:v>0.22580645161290322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452056528"/>
        <c:axId val="169563680"/>
      </c:barChart>
      <c:catAx>
        <c:axId val="45205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9563680"/>
        <c:crosses val="autoZero"/>
        <c:auto val="1"/>
        <c:lblAlgn val="ctr"/>
        <c:lblOffset val="100"/>
        <c:noMultiLvlLbl val="0"/>
      </c:catAx>
      <c:valAx>
        <c:axId val="169563680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4520565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95D32-1BD0-40B5-87A6-FD1392FFF19A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20E21-286B-49C8-93EB-9A64B66CED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67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04B-D8C0-4F05-A5D6-A514491DC22F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88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04B-D8C0-4F05-A5D6-A514491DC22F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0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04B-D8C0-4F05-A5D6-A514491DC22F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01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04B-D8C0-4F05-A5D6-A514491DC22F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45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04B-D8C0-4F05-A5D6-A514491DC22F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60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04B-D8C0-4F05-A5D6-A514491DC22F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045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04B-D8C0-4F05-A5D6-A514491DC22F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16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04B-D8C0-4F05-A5D6-A514491DC22F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724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04B-D8C0-4F05-A5D6-A514491DC22F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588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D32C04B-D8C0-4F05-A5D6-A514491DC22F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388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04B-D8C0-4F05-A5D6-A514491DC22F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0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D32C04B-D8C0-4F05-A5D6-A514491DC22F}" type="datetimeFigureOut">
              <a:rPr lang="pt-BR" smtClean="0"/>
              <a:pPr/>
              <a:t>27/02/2016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537F9C-3B21-4364-B05C-7C441AB5C92A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8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390" y="2420888"/>
            <a:ext cx="8544452" cy="2457466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chemeClr val="tx1"/>
                </a:solidFill>
              </a:rPr>
              <a:t>Melhoria da Atenção à saúde de gestantes e puérperas, na UBS Anauerapucu, Santana/AP</a:t>
            </a:r>
            <a:r>
              <a:rPr lang="pt-BR" sz="4000" dirty="0">
                <a:solidFill>
                  <a:schemeClr val="tx1"/>
                </a:solidFill>
              </a:rPr>
              <a:t> </a:t>
            </a:r>
            <a:r>
              <a:rPr lang="pt-BR" sz="2800" dirty="0">
                <a:solidFill>
                  <a:schemeClr val="tx1"/>
                </a:solidFill>
              </a:rPr>
              <a:t/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/>
              <a:t> </a:t>
            </a:r>
            <a:br>
              <a:rPr lang="pt-BR" sz="2800" dirty="0"/>
            </a:br>
            <a:endParaRPr lang="pt-BR" sz="28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4586258"/>
            <a:ext cx="8208912" cy="1371600"/>
          </a:xfrm>
        </p:spPr>
        <p:txBody>
          <a:bodyPr>
            <a:normAutofit fontScale="925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b="1" dirty="0" smtClean="0">
                <a:solidFill>
                  <a:schemeClr val="tx1"/>
                </a:solidFill>
                <a:cs typeface="Arial" pitchFamily="34" charset="0"/>
              </a:rPr>
              <a:t>Especializando: 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Gabriel Blanco </a:t>
            </a:r>
            <a:r>
              <a:rPr lang="pt-BR" b="1" dirty="0" smtClean="0">
                <a:solidFill>
                  <a:schemeClr val="tx1"/>
                </a:solidFill>
              </a:rPr>
              <a:t>Reytor</a:t>
            </a:r>
            <a:endParaRPr lang="pt-BR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1"/>
                </a:solidFill>
                <a:cs typeface="Arial" pitchFamily="34" charset="0"/>
              </a:rPr>
              <a:t>Orientadora: 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Catiuscie Cabreira da </a:t>
            </a:r>
            <a:r>
              <a:rPr lang="en-US" b="1" dirty="0" smtClean="0">
                <a:solidFill>
                  <a:schemeClr val="tx1"/>
                </a:solidFill>
                <a:cs typeface="Arial" pitchFamily="34" charset="0"/>
              </a:rPr>
              <a:t>Silva</a:t>
            </a:r>
            <a:endParaRPr lang="pt-BR" b="1" dirty="0">
              <a:solidFill>
                <a:schemeClr val="tx1"/>
              </a:solidFill>
              <a:cs typeface="Arial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b="1" dirty="0" smtClean="0">
                <a:solidFill>
                  <a:schemeClr val="tx1"/>
                </a:solidFill>
                <a:cs typeface="Arial" pitchFamily="34" charset="0"/>
              </a:rPr>
              <a:t>CO-orientadora: </a:t>
            </a:r>
            <a:r>
              <a:rPr lang="pt-BR" b="1" dirty="0">
                <a:solidFill>
                  <a:schemeClr val="tx1"/>
                </a:solidFill>
              </a:rPr>
              <a:t>Maria Auxiliadora Santos Soares</a:t>
            </a:r>
            <a:endParaRPr lang="pt-BR" b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4" name="Picture 2" descr="logo_saudeFami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6346"/>
            <a:ext cx="137001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logo1_100_f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31663"/>
            <a:ext cx="10080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440069" y="379839"/>
            <a:ext cx="41117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/>
              <a:t>UNIVERSIDADE ABERTA DO SUS</a:t>
            </a:r>
            <a:endParaRPr lang="pt-BR" sz="2000" dirty="0"/>
          </a:p>
          <a:p>
            <a:pPr algn="ctr"/>
            <a:r>
              <a:rPr lang="pt-BR" sz="2000" b="1" dirty="0"/>
              <a:t>UNIVERSIDADE FEDERAL DE PELOTAS</a:t>
            </a:r>
            <a:endParaRPr lang="pt-BR" sz="2000" dirty="0"/>
          </a:p>
          <a:p>
            <a:pPr algn="ctr"/>
            <a:r>
              <a:rPr lang="pt-BR" sz="2000" b="1" dirty="0"/>
              <a:t>Especialização em Saúde da Família</a:t>
            </a:r>
            <a:endParaRPr lang="pt-BR" sz="2000" dirty="0"/>
          </a:p>
          <a:p>
            <a:pPr algn="ctr"/>
            <a:r>
              <a:rPr lang="pt-BR" sz="2000" b="1" dirty="0"/>
              <a:t>Modalidade a Distância</a:t>
            </a:r>
            <a:endParaRPr lang="pt-BR" sz="2000" dirty="0"/>
          </a:p>
          <a:p>
            <a:pPr algn="ctr"/>
            <a:r>
              <a:rPr lang="pt-BR" sz="2000" b="1" dirty="0"/>
              <a:t>Turma nº9</a:t>
            </a:r>
            <a:endParaRPr lang="pt-BR" sz="2000" dirty="0"/>
          </a:p>
          <a:p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3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9659" y="1772816"/>
            <a:ext cx="8329642" cy="557216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altLang="pt-BR" sz="24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altLang="pt-BR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ções nos 4 eixos: </a:t>
            </a:r>
            <a:r>
              <a:rPr lang="pt-BR" alt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Monitoramento e </a:t>
            </a:r>
            <a:r>
              <a:rPr lang="pt-BR" alt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Avaliação; Organização da </a:t>
            </a:r>
            <a:r>
              <a:rPr lang="pt-BR" alt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Gestão </a:t>
            </a:r>
            <a:r>
              <a:rPr lang="pt-BR" alt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do </a:t>
            </a:r>
            <a:r>
              <a:rPr lang="pt-BR" alt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Serviço; </a:t>
            </a:r>
            <a:r>
              <a:rPr lang="pt-BR" alt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Qualificação </a:t>
            </a:r>
            <a:r>
              <a:rPr lang="pt-BR" alt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 Prática </a:t>
            </a:r>
            <a:r>
              <a:rPr lang="pt-BR" alt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Clínica; Engajamento </a:t>
            </a:r>
            <a:r>
              <a:rPr lang="pt-BR" alt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Público</a:t>
            </a:r>
            <a:r>
              <a:rPr lang="pt-BR" alt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pt-BR" altLang="pt-BR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Nos primeiros dois meses (cada 15 dias) realizamos atividades </a:t>
            </a:r>
            <a:r>
              <a:rPr lang="pt-BR" altLang="pt-BR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altLang="pt-BR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capacitação da equipe, tratamos </a:t>
            </a:r>
            <a:r>
              <a:rPr lang="pt-BR" altLang="pt-BR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temas como</a:t>
            </a:r>
            <a:r>
              <a:rPr lang="pt-BR" altLang="pt-BR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altLang="pt-BR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acolhimento e acesso das gestantes ao serviço</a:t>
            </a:r>
            <a:r>
              <a:rPr lang="pt-BR" altLang="pt-BR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altLang="pt-BR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importância da realização da consulta de puerpério e do período que a mesma deve ser feita</a:t>
            </a:r>
            <a:r>
              <a:rPr lang="pt-BR" altLang="pt-BR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altLang="pt-BR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busca ativa, </a:t>
            </a:r>
            <a:r>
              <a:rPr lang="pt-BR" altLang="pt-BR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fluxograma </a:t>
            </a:r>
            <a:r>
              <a:rPr lang="pt-BR" altLang="pt-BR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referência das gestantes de alto risco, programa de humanização ao pré-natal e nascimento e o protocolo de atendimento do Ministério da Saúde.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8576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5207" y="1072297"/>
            <a:ext cx="8685626" cy="121444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Objetivo1</a:t>
            </a:r>
            <a:r>
              <a:rPr lang="pt-BR" sz="2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Ampliar a cobertura de pré-natal.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 1.1 Alcançar </a:t>
            </a:r>
            <a:r>
              <a:rPr lang="pt-BR" sz="22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100% de cobertura das  </a:t>
            </a:r>
            <a:r>
              <a:rPr lang="pt-BR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gestantes cadastradas no Programa</a:t>
            </a:r>
            <a:endParaRPr lang="pt-BR" sz="22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15616" y="5609274"/>
            <a:ext cx="7416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Figura 1.</a:t>
            </a:r>
            <a:r>
              <a:rPr lang="pt-BR" sz="2000" dirty="0" smtClean="0"/>
              <a:t> </a:t>
            </a:r>
            <a:r>
              <a:rPr lang="pt-BR" sz="2000" dirty="0"/>
              <a:t>Proporção de gestantes cadastradas no Programa de Pré-natal, na UBS Anauerapucu, Santana-AP, 2015. </a:t>
            </a:r>
          </a:p>
          <a:p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27784" y="3429000"/>
            <a:ext cx="1708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COLAR GRAFICO</a:t>
            </a:r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565790118"/>
              </p:ext>
            </p:extLst>
          </p:nvPr>
        </p:nvGraphicFramePr>
        <p:xfrm>
          <a:off x="1619672" y="2252676"/>
          <a:ext cx="5956697" cy="3368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7646061" y="3013501"/>
            <a:ext cx="140775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dirty="0" smtClean="0"/>
              <a:t>Mês 1: 18</a:t>
            </a:r>
          </a:p>
          <a:p>
            <a:r>
              <a:rPr lang="pt-BR" sz="2400" dirty="0" smtClean="0"/>
              <a:t>Mês 2: 21</a:t>
            </a:r>
          </a:p>
          <a:p>
            <a:r>
              <a:rPr lang="pt-BR" sz="2400" dirty="0" smtClean="0"/>
              <a:t>Mês 3: 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8576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1445" y="1102244"/>
            <a:ext cx="8229600" cy="121444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 2.1.</a:t>
            </a:r>
            <a:r>
              <a:rPr lang="pt-BR" sz="22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Garantir a 100% das gestantes o ingresso  no Programa de Pré-Natal e Puerpério no primeiro trimestre de gestação</a:t>
            </a:r>
          </a:p>
          <a:p>
            <a:pPr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05131" y="5344758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cs typeface="Arial" pitchFamily="34" charset="0"/>
              </a:rPr>
              <a:t>Figura 2.</a:t>
            </a:r>
            <a:r>
              <a:rPr lang="pt-BR" sz="2000" dirty="0" smtClean="0"/>
              <a:t> </a:t>
            </a:r>
            <a:r>
              <a:rPr lang="pt-BR" sz="2000" dirty="0"/>
              <a:t>Proporção de gestantes captadas no primeiro trimestre de gestação na UBS Anauerapucu, Santana-AP, 2015</a:t>
            </a:r>
            <a:r>
              <a:rPr lang="pt-BR" sz="1400" dirty="0"/>
              <a:t>.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27784" y="3429000"/>
            <a:ext cx="1708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COLAR GRAFICO</a:t>
            </a:r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023974200"/>
              </p:ext>
            </p:extLst>
          </p:nvPr>
        </p:nvGraphicFramePr>
        <p:xfrm>
          <a:off x="1331640" y="2143124"/>
          <a:ext cx="5602560" cy="315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7323287" y="3013501"/>
            <a:ext cx="140775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dirty="0" smtClean="0"/>
              <a:t>Mês 1: 12</a:t>
            </a:r>
          </a:p>
          <a:p>
            <a:r>
              <a:rPr lang="pt-BR" sz="2400" dirty="0" smtClean="0"/>
              <a:t>Mês 2: 15</a:t>
            </a:r>
          </a:p>
          <a:p>
            <a:r>
              <a:rPr lang="pt-BR" sz="2400" dirty="0" smtClean="0"/>
              <a:t>Mês 3: 26</a:t>
            </a:r>
          </a:p>
        </p:txBody>
      </p:sp>
    </p:spTree>
    <p:extLst>
      <p:ext uri="{BB962C8B-B14F-4D97-AF65-F5344CB8AC3E}">
        <p14:creationId xmlns:p14="http://schemas.microsoft.com/office/powerpoint/2010/main" val="531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45171" y="868160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Para as metas de qualidade:</a:t>
            </a:r>
            <a:endParaRPr lang="pt-BR" sz="36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59605" y="1772816"/>
            <a:ext cx="7824790" cy="4519974"/>
          </a:xfrm>
        </p:spPr>
        <p:txBody>
          <a:bodyPr>
            <a:no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2.3. Realizar pelo menos um </a:t>
            </a: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exame de mamas 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 100% das gestantes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2.4</a:t>
            </a: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Solicitar todos os </a:t>
            </a:r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exames laboratoriais </a:t>
            </a: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definidos pelo protocolo a 100% das gestantes</a:t>
            </a:r>
          </a:p>
          <a:p>
            <a:pPr algn="just"/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2.5. Prescrever </a:t>
            </a:r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sulfato ferroso e ácido fólico </a:t>
            </a: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definidos pelo protocolo a 100% das gestantes.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Meta 2.6. Garantir a 100% das gestantes a atualização da  </a:t>
            </a:r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vacina contra o tétano e difteria</a:t>
            </a: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incluindo a recomendação para a coqueluche. 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Meta 2.7. Garantir que 100% das gestantes estejam com o esquema de </a:t>
            </a:r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vacina contra hepatite B  </a:t>
            </a: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completo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2.8.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sobre higiene bucal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100% das gestantes durante o pré-natal.</a:t>
            </a:r>
          </a:p>
          <a:p>
            <a:pPr marL="0" indent="0" algn="just">
              <a:buNone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1115616" y="2564904"/>
            <a:ext cx="7128792" cy="26642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Foi alcançado 100% em todos os meses de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intervenção:</a:t>
            </a:r>
          </a:p>
          <a:p>
            <a:pPr algn="ctr"/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1: 18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2: 21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3: 31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2.9: Garantir a primeira consulta odontológica programática para 100% das gestantes.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657494"/>
              </p:ext>
            </p:extLst>
          </p:nvPr>
        </p:nvGraphicFramePr>
        <p:xfrm>
          <a:off x="1403648" y="1760012"/>
          <a:ext cx="6314405" cy="3376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187624" y="5201134"/>
            <a:ext cx="73491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Figura 3. </a:t>
            </a:r>
            <a:r>
              <a:rPr lang="pt-BR" sz="2000" dirty="0"/>
              <a:t>Gráfico da proporção de gestantes com primeira </a:t>
            </a:r>
            <a:r>
              <a:rPr lang="pt-BR" sz="2000" dirty="0" smtClean="0"/>
              <a:t>consulta</a:t>
            </a:r>
          </a:p>
          <a:p>
            <a:r>
              <a:rPr lang="pt-BR" sz="2000" dirty="0" smtClean="0"/>
              <a:t> </a:t>
            </a:r>
            <a:r>
              <a:rPr lang="pt-BR" sz="2000" dirty="0"/>
              <a:t>odontológica programática, na UBS </a:t>
            </a:r>
            <a:r>
              <a:rPr lang="pt-BR" sz="2000" dirty="0" err="1"/>
              <a:t>Anauerapucu</a:t>
            </a:r>
            <a:r>
              <a:rPr lang="pt-BR" sz="2000" dirty="0"/>
              <a:t>, Santana-AP, 2015.</a:t>
            </a:r>
          </a:p>
          <a:p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777573" y="2564904"/>
            <a:ext cx="1252266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dirty="0" smtClean="0"/>
              <a:t>Mês 1: 0</a:t>
            </a:r>
          </a:p>
          <a:p>
            <a:r>
              <a:rPr lang="pt-BR" sz="2400" dirty="0" smtClean="0"/>
              <a:t>Mês 2: 2</a:t>
            </a:r>
          </a:p>
          <a:p>
            <a:r>
              <a:rPr lang="pt-BR" sz="2400" dirty="0" smtClean="0"/>
              <a:t>Mês 3: 7</a:t>
            </a:r>
          </a:p>
        </p:txBody>
      </p:sp>
    </p:spTree>
    <p:extLst>
      <p:ext uri="{BB962C8B-B14F-4D97-AF65-F5344CB8AC3E}">
        <p14:creationId xmlns:p14="http://schemas.microsoft.com/office/powerpoint/2010/main" val="27487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3811" y="620688"/>
            <a:ext cx="7543800" cy="1450757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Para as metas de qualidade:</a:t>
            </a:r>
            <a:r>
              <a:rPr lang="pt-BR" sz="3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1845734"/>
            <a:ext cx="7925505" cy="4535594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3.1: Realizar busca ativa de 100% das gestantes faltosas às consultas de pré-natal.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4.1: Manter registro na ficha espelho de pré-natal/vacinação em 100% das gestantes. 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5.1: Avaliar risco gestacional em 100% das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545351" y="4941169"/>
            <a:ext cx="6480720" cy="864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 em todos os meses de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intervenção!!</a:t>
            </a:r>
          </a:p>
          <a:p>
            <a:pPr algn="ctr"/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2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59" y="620688"/>
            <a:ext cx="7543800" cy="1450757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Para as metas de qualidade:</a:t>
            </a:r>
            <a:r>
              <a:rPr lang="pt-BR" sz="3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1845734"/>
            <a:ext cx="7925505" cy="4535594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Relacionadas ao Objetivo 6: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Meta </a:t>
            </a:r>
            <a:r>
              <a:rPr lang="pt-BR" dirty="0">
                <a:solidFill>
                  <a:schemeClr val="tx1"/>
                </a:solidFill>
              </a:rPr>
              <a:t>6.1: Garantir a 100% das gestantes </a:t>
            </a:r>
            <a:r>
              <a:rPr lang="pt-BR" b="1" dirty="0">
                <a:solidFill>
                  <a:schemeClr val="tx1"/>
                </a:solidFill>
              </a:rPr>
              <a:t>orientação nutricional </a:t>
            </a:r>
            <a:r>
              <a:rPr lang="pt-BR" dirty="0">
                <a:solidFill>
                  <a:schemeClr val="tx1"/>
                </a:solidFill>
              </a:rPr>
              <a:t>durante a gestação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r>
              <a:rPr lang="pt-BR" dirty="0">
                <a:solidFill>
                  <a:schemeClr val="tx1"/>
                </a:solidFill>
              </a:rPr>
              <a:t>Meta 6.2: Promover o </a:t>
            </a:r>
            <a:r>
              <a:rPr lang="pt-BR" b="1" dirty="0">
                <a:solidFill>
                  <a:schemeClr val="tx1"/>
                </a:solidFill>
              </a:rPr>
              <a:t>aleitamento materno </a:t>
            </a:r>
            <a:r>
              <a:rPr lang="pt-BR" dirty="0">
                <a:solidFill>
                  <a:schemeClr val="tx1"/>
                </a:solidFill>
              </a:rPr>
              <a:t>junto a 100% das </a:t>
            </a:r>
            <a:r>
              <a:rPr lang="pt-BR" dirty="0" smtClean="0">
                <a:solidFill>
                  <a:schemeClr val="tx1"/>
                </a:solidFill>
              </a:rPr>
              <a:t>gestantes.</a:t>
            </a:r>
          </a:p>
          <a:p>
            <a:r>
              <a:rPr lang="pt-BR" dirty="0">
                <a:solidFill>
                  <a:schemeClr val="tx1"/>
                </a:solidFill>
              </a:rPr>
              <a:t>Meta 6.3: Orientar 100% das gestantes sobre os </a:t>
            </a:r>
            <a:r>
              <a:rPr lang="pt-BR" b="1" dirty="0">
                <a:solidFill>
                  <a:schemeClr val="tx1"/>
                </a:solidFill>
              </a:rPr>
              <a:t>cuidados com o recém-nascido </a:t>
            </a:r>
            <a:r>
              <a:rPr lang="pt-BR" dirty="0">
                <a:solidFill>
                  <a:schemeClr val="tx1"/>
                </a:solidFill>
              </a:rPr>
              <a:t>(teste do pezinho, decúbito dorsal para dormir</a:t>
            </a:r>
            <a:r>
              <a:rPr lang="pt-BR" dirty="0" smtClean="0">
                <a:solidFill>
                  <a:schemeClr val="tx1"/>
                </a:solidFill>
              </a:rPr>
              <a:t>).</a:t>
            </a:r>
          </a:p>
          <a:p>
            <a:r>
              <a:rPr lang="pt-BR" dirty="0">
                <a:solidFill>
                  <a:schemeClr val="tx1"/>
                </a:solidFill>
              </a:rPr>
              <a:t>Meta 6.4: Orientar 100% das gestantes sobre </a:t>
            </a:r>
            <a:r>
              <a:rPr lang="pt-BR" b="1" dirty="0">
                <a:solidFill>
                  <a:schemeClr val="tx1"/>
                </a:solidFill>
              </a:rPr>
              <a:t>anticoncepção após o parto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r>
              <a:rPr lang="pt-BR" dirty="0">
                <a:solidFill>
                  <a:schemeClr val="tx1"/>
                </a:solidFill>
              </a:rPr>
              <a:t>Meta 6.5: Orientar 100% das gestantes sobre os </a:t>
            </a:r>
            <a:r>
              <a:rPr lang="pt-BR" b="1" dirty="0">
                <a:solidFill>
                  <a:schemeClr val="tx1"/>
                </a:solidFill>
              </a:rPr>
              <a:t>riscos do tabagismo </a:t>
            </a:r>
            <a:r>
              <a:rPr lang="pt-BR" dirty="0">
                <a:solidFill>
                  <a:schemeClr val="tx1"/>
                </a:solidFill>
              </a:rPr>
              <a:t>e do uso de álcool e drogas na gestação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r>
              <a:rPr lang="pt-BR" dirty="0">
                <a:solidFill>
                  <a:schemeClr val="tx1"/>
                </a:solidFill>
              </a:rPr>
              <a:t>Meta 6.6: Orientar 100% das gestantes sobre </a:t>
            </a:r>
            <a:r>
              <a:rPr lang="pt-BR" b="1" dirty="0">
                <a:solidFill>
                  <a:schemeClr val="tx1"/>
                </a:solidFill>
              </a:rPr>
              <a:t>higiene bucal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354500" y="5877272"/>
            <a:ext cx="6480720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 em todos os meses de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intervenção!!</a:t>
            </a:r>
          </a:p>
          <a:p>
            <a:pPr algn="ctr"/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5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3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121444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t-BR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Objetivo1: Ampliar a cobertura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atenção a puérperas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Meta 1.1 Garantir </a:t>
            </a:r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100% das puérperas cadastradas no Programa </a:t>
            </a: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consulta </a:t>
            </a:r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puerperal antes dos 42 dias após o parto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771800" y="3222770"/>
            <a:ext cx="2667525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100% de cobertura:</a:t>
            </a:r>
          </a:p>
          <a:p>
            <a:endParaRPr lang="pt-BR" sz="2400" b="1" dirty="0" smtClean="0"/>
          </a:p>
          <a:p>
            <a:r>
              <a:rPr lang="pt-BR" sz="2400" dirty="0" smtClean="0"/>
              <a:t>Mês 1: 1 </a:t>
            </a:r>
          </a:p>
          <a:p>
            <a:r>
              <a:rPr lang="pt-BR" sz="2400" dirty="0" smtClean="0"/>
              <a:t>Mês 2:  5</a:t>
            </a:r>
          </a:p>
          <a:p>
            <a:r>
              <a:rPr lang="pt-BR" sz="2400" dirty="0" smtClean="0"/>
              <a:t>Mês 3: 14</a:t>
            </a:r>
          </a:p>
        </p:txBody>
      </p:sp>
    </p:spTree>
    <p:extLst>
      <p:ext uri="{BB962C8B-B14F-4D97-AF65-F5344CB8AC3E}">
        <p14:creationId xmlns:p14="http://schemas.microsoft.com/office/powerpoint/2010/main" val="30002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Para as metas de qualidade:</a:t>
            </a:r>
            <a: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2107" y="1712803"/>
            <a:ext cx="7925505" cy="4535594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Meta 2.1: Examinar as </a:t>
            </a:r>
            <a:r>
              <a:rPr lang="pt-BR" b="1" dirty="0">
                <a:solidFill>
                  <a:schemeClr val="tx1"/>
                </a:solidFill>
              </a:rPr>
              <a:t>mamas </a:t>
            </a:r>
            <a:r>
              <a:rPr lang="pt-BR" dirty="0">
                <a:solidFill>
                  <a:schemeClr val="tx1"/>
                </a:solidFill>
              </a:rPr>
              <a:t>em 100% das puérperas cadastradas no Programa.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Meta 2.2: Examinar o </a:t>
            </a:r>
            <a:r>
              <a:rPr lang="pt-BR" b="1" dirty="0">
                <a:solidFill>
                  <a:schemeClr val="tx1"/>
                </a:solidFill>
              </a:rPr>
              <a:t>abdome </a:t>
            </a:r>
            <a:r>
              <a:rPr lang="pt-BR" dirty="0">
                <a:solidFill>
                  <a:schemeClr val="tx1"/>
                </a:solidFill>
              </a:rPr>
              <a:t>em 100% das puérperas cadastradas no Programa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Meta 2.3: Realizar</a:t>
            </a:r>
            <a:r>
              <a:rPr lang="pt-BR" b="1" dirty="0">
                <a:solidFill>
                  <a:schemeClr val="tx1"/>
                </a:solidFill>
              </a:rPr>
              <a:t> exame ginecológico </a:t>
            </a:r>
            <a:r>
              <a:rPr lang="pt-BR" dirty="0">
                <a:solidFill>
                  <a:schemeClr val="tx1"/>
                </a:solidFill>
              </a:rPr>
              <a:t>em 100% das puérperas cadastradas no Programa.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Meta 2.4: Avaliar o </a:t>
            </a:r>
            <a:r>
              <a:rPr lang="pt-BR" b="1" dirty="0">
                <a:solidFill>
                  <a:schemeClr val="tx1"/>
                </a:solidFill>
              </a:rPr>
              <a:t>estado psíquico </a:t>
            </a:r>
            <a:r>
              <a:rPr lang="pt-BR" dirty="0">
                <a:solidFill>
                  <a:schemeClr val="tx1"/>
                </a:solidFill>
              </a:rPr>
              <a:t>em 100% das puérperas cadastradas no Programa.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Meta 2.5: Avaliar </a:t>
            </a:r>
            <a:r>
              <a:rPr lang="pt-BR" b="1" dirty="0" smtClean="0">
                <a:solidFill>
                  <a:schemeClr val="tx1"/>
                </a:solidFill>
              </a:rPr>
              <a:t>intercorrências </a:t>
            </a:r>
            <a:r>
              <a:rPr lang="pt-BR" dirty="0" smtClean="0">
                <a:solidFill>
                  <a:schemeClr val="tx1"/>
                </a:solidFill>
              </a:rPr>
              <a:t>em </a:t>
            </a:r>
            <a:r>
              <a:rPr lang="pt-BR" dirty="0">
                <a:solidFill>
                  <a:schemeClr val="tx1"/>
                </a:solidFill>
              </a:rPr>
              <a:t>100% das puérperas cadastradas no Programa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  <a:r>
              <a:rPr lang="pt-BR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Meta 2.6. Prescrever a 100% das puérperas um dos </a:t>
            </a:r>
            <a:r>
              <a:rPr lang="pt-BR" b="1" dirty="0">
                <a:solidFill>
                  <a:schemeClr val="tx1"/>
                </a:solidFill>
              </a:rPr>
              <a:t>métodos de anticoncepção.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354499" y="6060999"/>
            <a:ext cx="6480720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 em todos os meses de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intervenção!!</a:t>
            </a:r>
          </a:p>
          <a:p>
            <a:pPr algn="ctr"/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54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Para as metas de qualidade:</a:t>
            </a:r>
            <a: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2107" y="1712803"/>
            <a:ext cx="7925505" cy="4535594"/>
          </a:xfrm>
        </p:spPr>
        <p:txBody>
          <a:bodyPr>
            <a:normAutofit/>
          </a:bodyPr>
          <a:lstStyle/>
          <a:p>
            <a:r>
              <a:rPr lang="pt-BR" dirty="0"/>
              <a:t>Meta 3.1: Realizar </a:t>
            </a:r>
            <a:r>
              <a:rPr lang="pt-BR" b="1" dirty="0"/>
              <a:t>busca ativa</a:t>
            </a:r>
            <a:r>
              <a:rPr lang="pt-BR" dirty="0"/>
              <a:t> em 100% das puérperas que não realizaram a consulta de puerpério até 30 dias após o </a:t>
            </a:r>
            <a:r>
              <a:rPr lang="pt-BR" dirty="0" smtClean="0"/>
              <a:t>parto.</a:t>
            </a:r>
          </a:p>
          <a:p>
            <a:r>
              <a:rPr lang="pt-BR" dirty="0"/>
              <a:t>Meta 4.1: Manter </a:t>
            </a:r>
            <a:r>
              <a:rPr lang="pt-BR" b="1" dirty="0"/>
              <a:t>registro na ficha de acompanhamento </a:t>
            </a:r>
            <a:r>
              <a:rPr lang="pt-BR" dirty="0"/>
              <a:t>do Programa 100% das puérperas. </a:t>
            </a:r>
          </a:p>
          <a:p>
            <a:r>
              <a:rPr lang="pt-BR" dirty="0"/>
              <a:t>Meta 5.1: Orientar 100% das puérperas cadastradas no Programa sobre os </a:t>
            </a:r>
            <a:r>
              <a:rPr lang="pt-BR" b="1" dirty="0"/>
              <a:t>cuidados do recém-nascido.</a:t>
            </a:r>
          </a:p>
          <a:p>
            <a:r>
              <a:rPr lang="pt-BR" dirty="0"/>
              <a:t>Meta 5.2: Orientar 100% das puérperas cadastradas no Programa sobre </a:t>
            </a:r>
            <a:r>
              <a:rPr lang="pt-BR" b="1" dirty="0"/>
              <a:t>aleitamento materno exclusivo.</a:t>
            </a:r>
          </a:p>
          <a:p>
            <a:r>
              <a:rPr lang="pt-BR" dirty="0"/>
              <a:t>Meta 5.3: Orientar 100% das puérperas cadastradas no Programa sobre </a:t>
            </a:r>
            <a:r>
              <a:rPr lang="pt-BR" b="1" dirty="0"/>
              <a:t>planejamento familiar.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354499" y="5456309"/>
            <a:ext cx="6480720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 em todos os meses de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intervenção!!</a:t>
            </a:r>
          </a:p>
          <a:p>
            <a:pPr algn="ctr"/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2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1857364"/>
            <a:ext cx="7686700" cy="373074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Este trabalho de </a:t>
            </a: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Qualificação do Pré-Natal e Puerpério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foi proposto devido que no nossa UBS tínhamos muitas dificuldades com esta ação programática, a cobertura e alguns indicadores de qualidade estavam abaixo  do esperado pelo Ministério da Saúde.</a:t>
            </a:r>
            <a:endParaRPr lang="pt-BR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72784"/>
            <a:ext cx="7467600" cy="48737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PONTOS POSITIVOS DA INTERVENÇÃO: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Promoveu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trabalho em equipe.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Capacitação da equipe e troca de conhecimento.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Revisou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atribuições de cada profissional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Melhoramos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os vínculos e integração da equipe de saúde, assim como uma maior interação com a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comunidade.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Propiciou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na qualificação da atenção.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52"/>
            <a:ext cx="7467600" cy="48737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PONTOS POSITIVOS DA INTERVENÇÃO:</a:t>
            </a: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C:\Users\Gabriel\AppData\Local\Microsoft\Windows\INetCache\Content.Word\20151028_0925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6305128" cy="3756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8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3528" y="-3599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36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285852"/>
            <a:ext cx="7467600" cy="48737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PONTOS POSITIVOS DA INTERVENÇÃO:</a:t>
            </a: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 descr="Descrição: C:\Users\NORA\Desktop\FOTOS EMBARAZADAS\IMG-20150730-WA0003.jpg" title="rtrette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5760640" cy="3677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51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9358" y="-459432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36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9881" y="1196752"/>
            <a:ext cx="7920880" cy="4968552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PONTOS POSITIVOS </a:t>
            </a:r>
            <a:r>
              <a:rPr lang="en-US" sz="2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INTERVENÇÃO:</a:t>
            </a:r>
          </a:p>
          <a:p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Conseguimos oferecer consultas priorizadas para gestantes e puérperas na UBS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Melhoramos a qualidade dos registros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Organizamos a agendas para atender a demanda espontânea destas usuárias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Incrementou o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ações educativas nas comunidades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Incrementou os conhecimentos da comunidade sobre diferentes temas de saúde.</a:t>
            </a:r>
          </a:p>
          <a:p>
            <a:pPr algn="ctr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357166"/>
            <a:ext cx="7467600" cy="7032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DISCUSSÃO</a:t>
            </a:r>
            <a:endParaRPr kumimoji="0" lang="pt-BR" sz="32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755576" y="1196752"/>
            <a:ext cx="7901014" cy="4873752"/>
          </a:xfrm>
        </p:spPr>
        <p:txBody>
          <a:bodyPr/>
          <a:lstStyle/>
          <a:p>
            <a:r>
              <a:rPr lang="en-US" sz="26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PONTOS QUE AINDA PODEM MELHORAR:</a:t>
            </a:r>
          </a:p>
          <a:p>
            <a:endParaRPr lang="pt-BR" sz="2400" dirty="0" smtClean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prstClr val="black"/>
                </a:solidFill>
              </a:rPr>
              <a:t>Ainda </a:t>
            </a:r>
            <a:r>
              <a:rPr lang="pt-BR" sz="2400" dirty="0">
                <a:solidFill>
                  <a:prstClr val="black"/>
                </a:solidFill>
              </a:rPr>
              <a:t>temos muita coisa para fazer e uma atividade muito importante que até hoje não conseguiu concretizar é o </a:t>
            </a:r>
            <a:r>
              <a:rPr lang="pt-BR" sz="2400" b="1" dirty="0">
                <a:solidFill>
                  <a:prstClr val="black"/>
                </a:solidFill>
              </a:rPr>
              <a:t>atendimento </a:t>
            </a:r>
            <a:r>
              <a:rPr lang="pt-BR" sz="2400" b="1" dirty="0" smtClean="0">
                <a:solidFill>
                  <a:prstClr val="black"/>
                </a:solidFill>
              </a:rPr>
              <a:t>odontológico.</a:t>
            </a:r>
            <a:endParaRPr lang="pt-BR" sz="2400" b="1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REFLEXÃO CRÍTICA</a:t>
            </a:r>
            <a:endParaRPr lang="pt-BR" sz="36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1772816"/>
            <a:ext cx="7686700" cy="4464496"/>
          </a:xfrm>
        </p:spPr>
        <p:txBody>
          <a:bodyPr>
            <a:normAutofit fontScale="92500" lnSpcReduction="20000"/>
          </a:bodyPr>
          <a:lstStyle/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Incrementei os conhecimentos sobre o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seu funcionamento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Aprendizado da língua portuguesa, com melhoria do vocabulário.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Incrementei os conhecimentos da realidade do serviço.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Melhoramos os vínculos e integração da equipe de saúde, assim como uma maior interação com a comunidade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endParaRPr lang="pt-BR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898525" lvl="0" indent="-342900" algn="just" defTabSz="80327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ensino a distância foi uma experiência nova para nossa vida e mostrou-me que o conhecimento não tem barreiras.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REFERÊNCIAS</a:t>
            </a:r>
            <a:endParaRPr lang="pt-BR" sz="32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758138" cy="4873752"/>
          </a:xfrm>
        </p:spPr>
        <p:txBody>
          <a:bodyPr>
            <a:normAutofit/>
          </a:bodyPr>
          <a:lstStyle/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1520" y="474344"/>
            <a:ext cx="86409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Secretaria de Atenção à Saúde. Departamento de Atenção Básica. Atenção ao pré-natal de baixo risco. Ministério da Saúde. Secretaria de Atenção à Saúde. Departamento de Atenção Básica. Brasília: Editora do Ministério da Saúde, 2013. 318 p.: il. – (Série A. Normas e Manuais Técnicos) (Cadernos de Atenção Básica, n° 32). Disponível em: &lt;http://189.28.128.100/dab/docs/publicacoes/geral/caderno_atencao_pre_natal_baixo_risco.pdf&gt;.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2. IBGE 2014. Instituto Brasileiro de Geografia e Estadística. 2014. Disponível em: http://cidades.ibge.gov.br/xtras/perfil.php?codmun.    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857232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4400" dirty="0" smtClean="0">
              <a:solidFill>
                <a:schemeClr val="accent3"/>
              </a:solidFill>
            </a:endParaRPr>
          </a:p>
          <a:p>
            <a:endParaRPr lang="pt-BR" sz="4400" dirty="0" smtClean="0">
              <a:solidFill>
                <a:schemeClr val="accent3"/>
              </a:solidFill>
            </a:endParaRPr>
          </a:p>
          <a:p>
            <a:endParaRPr lang="pt-BR" sz="4400" dirty="0" smtClean="0">
              <a:solidFill>
                <a:schemeClr val="accent3"/>
              </a:solidFill>
            </a:endParaRPr>
          </a:p>
          <a:p>
            <a:endParaRPr lang="pt-BR" sz="4400" dirty="0">
              <a:solidFill>
                <a:schemeClr val="accent3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733883" y="4972071"/>
            <a:ext cx="385363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OBRIGADO</a:t>
            </a:r>
            <a:endParaRPr lang="pt-BR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Imagem 5" descr="C:\Users\Gabriel\AppData\Local\Microsoft\Windows\INetCache\Content.Word\20151125_0959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67729" y="1148606"/>
            <a:ext cx="5532308" cy="3532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857364"/>
            <a:ext cx="6447090" cy="4873752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Intervenção realizada no </a:t>
            </a:r>
            <a:r>
              <a:rPr lang="en-US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município de Santana (AP)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112.218 habitantes  (IBGE, 2014)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Localização: região Sudoeste do estado AP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2º município mais populoso do estado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Área: 1542,201Km²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Densidade demográfcia 64 hb/Km²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Limita-se com: Mazagão, Porto Grande e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Macapá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 UBS; equipe volantes terrestre e fluvial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 NASF</a:t>
            </a:r>
          </a:p>
          <a:p>
            <a:pPr algn="just">
              <a:buNone/>
            </a:pPr>
            <a:endParaRPr lang="en-US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126" y="2420889"/>
            <a:ext cx="3431362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UBS ANAUERAPUCU: população 3.570</a:t>
            </a:r>
          </a:p>
          <a:p>
            <a:pPr algn="just"/>
            <a:endParaRPr lang="en-U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FOTO DA UBS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71600" y="260648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712879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683568" y="1339433"/>
            <a:ext cx="8136904" cy="8696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340768"/>
            <a:ext cx="7787208" cy="5205192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UBS ANAUERAPUCU: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Na  área de abrangência existem aproximadamente </a:t>
            </a:r>
            <a:r>
              <a:rPr lang="pt-BR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1213 mulheres em idade fértil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Programa de PRÉ-NATAL E PUERPÉRIO (ANTES DA INTERVENÇÃO):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Pré-Natal: 45</a:t>
            </a:r>
            <a:r>
              <a:rPr lang="pt-BR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 (16</a:t>
            </a:r>
            <a:r>
              <a:rPr lang="pt-BR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de cobertura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Puerpério: 12% (9) de cobertura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 registros das gestantes e puérperas não tinham a qualidade requerida. Os indicadores de qualidade ficavam abaixo do esperado pelo Ministério. </a:t>
            </a: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Não </a:t>
            </a: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fazia busca ativa das gestantes e puérperas faltosas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Qualidade inadequada nos atendimentos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Atividades </a:t>
            </a: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educativas 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eram </a:t>
            </a: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insuficientes.</a:t>
            </a: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 GERAL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357430"/>
            <a:ext cx="8424936" cy="2727754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/>
              <a:t>Melhorar a atenção à saúde das gestantes e puérperas na UBS Anauerapucu, município </a:t>
            </a:r>
            <a:r>
              <a:rPr lang="pt-BR" sz="3200" b="1" dirty="0" smtClean="0"/>
              <a:t>Santana/AP</a:t>
            </a:r>
            <a:endParaRPr lang="pt-BR" sz="3200" b="1" dirty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 ESPECÍFICOS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844824"/>
            <a:ext cx="7467600" cy="4873752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Ampliar a cobertura do Programa do Prenatal e Puerperio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Melhorar a qualidade da atençao ao Pre-Natal e Puerperio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Melhorar a adesão ao Programa de Pre-Natal e Puerperio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Melhorar o registro do Programa de Pre-Natal e Puerperio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Realizar avaliação de risco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Promover a saúde no Pre-Natal e Puerperio</a:t>
            </a:r>
          </a:p>
          <a:p>
            <a:pPr lvl="0" algn="just">
              <a:buFont typeface="Arial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METAS ESTABELECIDAS</a:t>
            </a:r>
            <a:endParaRPr lang="pt-BR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844824"/>
            <a:ext cx="7467600" cy="4873752"/>
          </a:xfrm>
        </p:spPr>
        <p:txBody>
          <a:bodyPr>
            <a:noAutofit/>
          </a:bodyPr>
          <a:lstStyle/>
          <a:p>
            <a:pPr marL="457200" lvl="0" indent="-457200" algn="just">
              <a:lnSpc>
                <a:spcPct val="150000"/>
              </a:lnSpc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  Metas de cobertura: </a:t>
            </a:r>
          </a:p>
          <a:p>
            <a:pPr marL="457200" lvl="0" indent="-457200" algn="just">
              <a:buFont typeface="Wingdings" pitchFamily="2" charset="2"/>
              <a:buChar char="ü"/>
            </a:pPr>
            <a:r>
              <a:rPr lang="pt-BR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Meta 1.1. Alcançar 100% de cobertura das gestantes cadastradas no Programa de Pré-natal e Puerperio da UBS.</a:t>
            </a:r>
          </a:p>
          <a:p>
            <a:pPr marL="457200" lvl="0" indent="-457200" algn="just">
              <a:buFont typeface="Wingdings" pitchFamily="2" charset="2"/>
              <a:buChar char="ü"/>
            </a:pPr>
            <a:r>
              <a:rPr lang="pt-BR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Meta 1.2 Garantir a 100% das puérperas cadastradas no Programa de Pré-natal e Puerperio da UBS consulta puerperal antes dos 42 dias após o parto.</a:t>
            </a:r>
          </a:p>
          <a:p>
            <a:pPr marL="457200" lvl="0" indent="-457200" algn="just">
              <a:buAutoNum type="arabicPeriod" startAt="2"/>
            </a:pP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Metas de Qualidade: </a:t>
            </a:r>
          </a:p>
          <a:p>
            <a:pPr marL="0" lvl="0" indent="0" algn="ctr">
              <a:buNone/>
            </a:pP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Todas metas de qualidade visavam 100% para manutenção da integralidade da intervenção</a:t>
            </a:r>
            <a:endParaRPr lang="pt-B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charset="0"/>
              <a:buChar char="•"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charset="0"/>
              <a:buChar char="•"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charset="0"/>
              <a:buChar char="•"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467600" cy="78581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3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71632"/>
            <a:ext cx="8143932" cy="48737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Período da intervenção: 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 semanas; meses de outubro a dezembro do ano 2015.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População-alvo: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Gestantes e Puérperas residentes na área de abrangência da UBS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Protocolo: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MS 2012, Atenção ao Pre-natal de Baixo Risco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altLang="pt-BR" sz="2200" b="1" dirty="0" smtClean="0">
                <a:latin typeface="Arial" pitchFamily="34" charset="0"/>
                <a:cs typeface="Arial" pitchFamily="34" charset="0"/>
              </a:rPr>
              <a:t>Ficha espelho</a:t>
            </a:r>
            <a:r>
              <a:rPr lang="pt-BR" altLang="pt-BR" sz="2200" dirty="0" smtClean="0">
                <a:latin typeface="Arial" pitchFamily="34" charset="0"/>
                <a:cs typeface="Arial" pitchFamily="34" charset="0"/>
              </a:rPr>
              <a:t>: Programa do Pré-natal</a:t>
            </a:r>
            <a:endParaRPr lang="pt-BR" altLang="pt-B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1150</TotalTime>
  <Words>1563</Words>
  <Application>Microsoft Office PowerPoint</Application>
  <PresentationFormat>Apresentação na tela (4:3)</PresentationFormat>
  <Paragraphs>228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Retrospectiva</vt:lpstr>
      <vt:lpstr>Melhoria da Atenção à saúde de gestantes e puérperas, na UBS Anauerapucu, Santana/AP    </vt:lpstr>
      <vt:lpstr>INTRODUÇÃO</vt:lpstr>
      <vt:lpstr>INTRODUÇÃO</vt:lpstr>
      <vt:lpstr>Apresentação do PowerPoint</vt:lpstr>
      <vt:lpstr>INTRODUÇÃO</vt:lpstr>
      <vt:lpstr>OBJETIVO GERAL</vt:lpstr>
      <vt:lpstr>OBJETIVO ESPECÍFICOS</vt:lpstr>
      <vt:lpstr>METAS ESTABELECIDAS</vt:lpstr>
      <vt:lpstr>METODOLOGIA</vt:lpstr>
      <vt:lpstr>Metodologia</vt:lpstr>
      <vt:lpstr>Resultados</vt:lpstr>
      <vt:lpstr>Resultados</vt:lpstr>
      <vt:lpstr>Apresentação do PowerPoint</vt:lpstr>
      <vt:lpstr>Meta 2.9: Garantir a primeira consulta odontológica programática para 100% das gestantes.  </vt:lpstr>
      <vt:lpstr>Para as metas de qualidade: </vt:lpstr>
      <vt:lpstr>Para as metas de qualidade: </vt:lpstr>
      <vt:lpstr>Resultados</vt:lpstr>
      <vt:lpstr>Para as metas de qualidade: </vt:lpstr>
      <vt:lpstr>Para as metas de qualidade: </vt:lpstr>
      <vt:lpstr>DISCUSSÃO</vt:lpstr>
      <vt:lpstr>DISCUSSÃO</vt:lpstr>
      <vt:lpstr>DISCUSSÃO</vt:lpstr>
      <vt:lpstr>DISCUSSÃO</vt:lpstr>
      <vt:lpstr>Apresentação do PowerPoint</vt:lpstr>
      <vt:lpstr>REFLEXÃO CRÍTICA</vt:lpstr>
      <vt:lpstr>REFERÊNCIAS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Do Pré-Natal E Puerpério Da Unidade Básica De Saúde Antônio Jacomini, Jardinópolis/Sp</dc:title>
  <dc:creator>Alexandre Mateus</dc:creator>
  <cp:lastModifiedBy>Gabriel</cp:lastModifiedBy>
  <cp:revision>110</cp:revision>
  <dcterms:created xsi:type="dcterms:W3CDTF">2014-03-29T12:00:21Z</dcterms:created>
  <dcterms:modified xsi:type="dcterms:W3CDTF">2016-02-27T23:38:00Z</dcterms:modified>
</cp:coreProperties>
</file>